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606" r:id="rId3"/>
    <p:sldId id="607" r:id="rId4"/>
    <p:sldId id="570" r:id="rId5"/>
    <p:sldId id="598" r:id="rId6"/>
    <p:sldId id="599" r:id="rId7"/>
    <p:sldId id="572" r:id="rId8"/>
    <p:sldId id="573" r:id="rId9"/>
    <p:sldId id="512" r:id="rId10"/>
    <p:sldId id="604" r:id="rId11"/>
    <p:sldId id="600" r:id="rId12"/>
    <p:sldId id="574" r:id="rId13"/>
    <p:sldId id="597" r:id="rId14"/>
    <p:sldId id="601" r:id="rId15"/>
    <p:sldId id="605" r:id="rId16"/>
    <p:sldId id="587" r:id="rId17"/>
    <p:sldId id="589" r:id="rId18"/>
    <p:sldId id="590" r:id="rId19"/>
    <p:sldId id="591" r:id="rId20"/>
    <p:sldId id="602" r:id="rId21"/>
    <p:sldId id="594" r:id="rId22"/>
    <p:sldId id="595" r:id="rId23"/>
    <p:sldId id="3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CFF"/>
    <a:srgbClr val="00FF0D"/>
    <a:srgbClr val="E15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965"/>
    <p:restoredTop sz="96405"/>
  </p:normalViewPr>
  <p:slideViewPr>
    <p:cSldViewPr snapToGrid="0" snapToObjects="1">
      <p:cViewPr varScale="1">
        <p:scale>
          <a:sx n="90" d="100"/>
          <a:sy n="90" d="100"/>
        </p:scale>
        <p:origin x="24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D3D46-709D-EE4F-9951-18578BF99570}" type="datetimeFigureOut">
              <a:rPr lang="en-US" smtClean="0"/>
              <a:t>2/20/23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6534D-9716-7046-85CE-732F0B11E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2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solidFill>
                  <a:srgbClr val="E15101"/>
                </a:solidFill>
                <a:latin typeface="Kannada MN" charset="0"/>
                <a:ea typeface="Kannada MN" charset="0"/>
                <a:cs typeface="Kannada M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solidFill>
                  <a:srgbClr val="E15101"/>
                </a:solidFill>
                <a:latin typeface="Kannada MN" charset="0"/>
                <a:ea typeface="Kannada MN" charset="0"/>
                <a:cs typeface="Kannada MN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587320"/>
            <a:ext cx="12192000" cy="1270680"/>
          </a:xfrm>
          <a:prstGeom prst="rect">
            <a:avLst/>
          </a:prstGeom>
          <a:solidFill>
            <a:srgbClr val="E151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60781" y="5692095"/>
            <a:ext cx="3270437" cy="1044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618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00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16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E15101"/>
                </a:solidFill>
                <a:latin typeface="Kannada MN" charset="0"/>
                <a:ea typeface="Kannada MN" charset="0"/>
                <a:cs typeface="Kannada MN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24400" y="6356350"/>
            <a:ext cx="2743200" cy="365125"/>
          </a:xfrm>
        </p:spPr>
        <p:txBody>
          <a:bodyPr/>
          <a:lstStyle>
            <a:lvl1pPr algn="ctr">
              <a:defRPr/>
            </a:lvl1pPr>
          </a:lstStyle>
          <a:p>
            <a:fld id="{719A7ED9-D9CA-CB41-8473-7B8166EC30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8610600" y="5694054"/>
            <a:ext cx="3583459" cy="1163946"/>
            <a:chOff x="4337222" y="5572898"/>
            <a:chExt cx="3583459" cy="1163946"/>
          </a:xfrm>
        </p:grpSpPr>
        <p:sp>
          <p:nvSpPr>
            <p:cNvPr id="8" name="Rectangle 7"/>
            <p:cNvSpPr/>
            <p:nvPr userDrawn="1"/>
          </p:nvSpPr>
          <p:spPr>
            <a:xfrm>
              <a:off x="4337222" y="5572898"/>
              <a:ext cx="3583459" cy="1163946"/>
            </a:xfrm>
            <a:prstGeom prst="rect">
              <a:avLst/>
            </a:prstGeom>
            <a:solidFill>
              <a:srgbClr val="E151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469019" y="5588814"/>
              <a:ext cx="3270437" cy="104474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5267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28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74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46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02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11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06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AED5C-58C2-D24D-8964-8A9C506208FF}" type="datetimeFigureOut">
              <a:rPr lang="en-US" smtClean="0"/>
              <a:t>2/20/23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9A7ED9-D9CA-CB41-8473-7B8166EC30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Cyber Attacks &amp; Defense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Arbitrary Read/Write</a:t>
            </a:r>
          </a:p>
          <a:p>
            <a:r>
              <a:rPr lang="en-US" dirty="0" err="1"/>
              <a:t>Yeongjin</a:t>
            </a:r>
            <a:r>
              <a:rPr lang="en-US" dirty="0"/>
              <a:t> Jang</a:t>
            </a:r>
          </a:p>
        </p:txBody>
      </p:sp>
    </p:spTree>
    <p:extLst>
      <p:ext uri="{BB962C8B-B14F-4D97-AF65-F5344CB8AC3E}">
        <p14:creationId xmlns:p14="http://schemas.microsoft.com/office/powerpoint/2010/main" val="2027245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300D5-6E9F-4347-A014-813DDBEEF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Sequential Read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DC15D-80BD-374C-AE85-B7FF37EBA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ASLR-3</a:t>
            </a:r>
          </a:p>
          <a:p>
            <a:pPr lvl="1"/>
            <a:r>
              <a:rPr lang="en-US" dirty="0"/>
              <a:t>Leak addresses via sequential leaks from one point of the stack</a:t>
            </a:r>
          </a:p>
          <a:p>
            <a:pPr lvl="1"/>
            <a:r>
              <a:rPr lang="en-US" dirty="0"/>
              <a:t>We do not know ‘A’, but can specify ‘N’</a:t>
            </a:r>
          </a:p>
          <a:p>
            <a:pPr lvl="1"/>
            <a:r>
              <a:rPr lang="en-US" dirty="0"/>
              <a:t>Sometimes this is more powerful than arbitrary read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ED9B215-81DC-B641-B5AD-F2705DE76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581400"/>
            <a:ext cx="112776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410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Stack-Cookie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cookie value is on the stack</a:t>
            </a:r>
          </a:p>
          <a:p>
            <a:endParaRPr lang="en-US" dirty="0"/>
          </a:p>
          <a:p>
            <a:r>
              <a:rPr lang="en-US" dirty="0"/>
              <a:t>Arbitrary Read</a:t>
            </a:r>
          </a:p>
          <a:p>
            <a:pPr lvl="1"/>
            <a:r>
              <a:rPr lang="en-US" dirty="0"/>
              <a:t>Read where?</a:t>
            </a:r>
          </a:p>
          <a:p>
            <a:pPr lvl="1"/>
            <a:r>
              <a:rPr lang="en-US" dirty="0"/>
              <a:t>The address that the cookie is stored!</a:t>
            </a:r>
          </a:p>
          <a:p>
            <a:pPr lvl="1"/>
            <a:endParaRPr lang="en-US" dirty="0"/>
          </a:p>
          <a:p>
            <a:r>
              <a:rPr lang="en-US" dirty="0"/>
              <a:t>Then launch buffer overflow attack</a:t>
            </a:r>
          </a:p>
          <a:p>
            <a:endParaRPr lang="en-US" dirty="0"/>
          </a:p>
          <a:p>
            <a:r>
              <a:rPr lang="en-US" dirty="0"/>
              <a:t>You should know the address of the stack..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F7BC029F-F565-5742-A0E5-ADF33EA5D90D}"/>
              </a:ext>
            </a:extLst>
          </p:cNvPr>
          <p:cNvSpPr/>
          <p:nvPr/>
        </p:nvSpPr>
        <p:spPr>
          <a:xfrm>
            <a:off x="8458201" y="3483820"/>
            <a:ext cx="657225" cy="376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A12E71E1-44BA-E547-9F8D-D840C4BEE12A}"/>
              </a:ext>
            </a:extLst>
          </p:cNvPr>
          <p:cNvCxnSpPr/>
          <p:nvPr/>
        </p:nvCxnSpPr>
        <p:spPr>
          <a:xfrm rot="10800000">
            <a:off x="8967537" y="2679099"/>
            <a:ext cx="300772" cy="2480554"/>
          </a:xfrm>
          <a:prstGeom prst="bentConnector2">
            <a:avLst/>
          </a:prstGeom>
          <a:ln w="41275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563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3EAE-B1E6-974E-9A54-52D936F63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ASLR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BEE7F-E3A4-4C47-BA50-ADC704C0D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Arbitrary Read</a:t>
            </a:r>
          </a:p>
          <a:p>
            <a:pPr lvl="1"/>
            <a:r>
              <a:rPr lang="en-US" dirty="0"/>
              <a:t>Read anywhere if you know the address…</a:t>
            </a:r>
          </a:p>
          <a:p>
            <a:r>
              <a:rPr lang="en-US" dirty="0"/>
              <a:t>Read where?</a:t>
            </a:r>
          </a:p>
          <a:p>
            <a:pPr lvl="1"/>
            <a:r>
              <a:rPr lang="en-US" dirty="0"/>
              <a:t>Non-PIE: Code section is fixed 0x8048000 ~ 0x804a000</a:t>
            </a:r>
          </a:p>
          <a:p>
            <a:pPr lvl="2"/>
            <a:r>
              <a:rPr lang="en-US" dirty="0"/>
              <a:t>0x401000 ~ and 0x601000 in 64 bit</a:t>
            </a:r>
          </a:p>
          <a:p>
            <a:pPr lvl="1"/>
            <a:r>
              <a:rPr lang="en-US" dirty="0"/>
              <a:t>Stack – random</a:t>
            </a:r>
          </a:p>
          <a:p>
            <a:pPr lvl="1"/>
            <a:r>
              <a:rPr lang="en-US" dirty="0"/>
              <a:t>Library – random</a:t>
            </a:r>
          </a:p>
          <a:p>
            <a:pPr lvl="1"/>
            <a:r>
              <a:rPr lang="en-US" dirty="0"/>
              <a:t>Heap – random</a:t>
            </a:r>
          </a:p>
          <a:p>
            <a:endParaRPr lang="en-US" dirty="0"/>
          </a:p>
          <a:p>
            <a:r>
              <a:rPr lang="en-US" dirty="0"/>
              <a:t>Code/data sections are the only fixed locations</a:t>
            </a:r>
          </a:p>
        </p:txBody>
      </p:sp>
    </p:spTree>
    <p:extLst>
      <p:ext uri="{BB962C8B-B14F-4D97-AF65-F5344CB8AC3E}">
        <p14:creationId xmlns:p14="http://schemas.microsoft.com/office/powerpoint/2010/main" val="3145746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9933-3BD0-3744-B23F-42F89F8E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ASLR + DEP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2055F-8650-8748-9C4F-6B171AE0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GOT stores address of </a:t>
            </a:r>
            <a:r>
              <a:rPr lang="en-US" dirty="0" err="1"/>
              <a:t>libc</a:t>
            </a:r>
            <a:r>
              <a:rPr lang="en-US" dirty="0"/>
              <a:t> functions</a:t>
            </a:r>
          </a:p>
          <a:p>
            <a:pPr lvl="1"/>
            <a:r>
              <a:rPr lang="en-US" dirty="0" err="1"/>
              <a:t>printf</a:t>
            </a:r>
            <a:r>
              <a:rPr lang="en-US" dirty="0"/>
              <a:t>, puts, read, etc.</a:t>
            </a:r>
          </a:p>
          <a:p>
            <a:endParaRPr lang="en-US" dirty="0"/>
          </a:p>
        </p:txBody>
      </p:sp>
      <p:pic>
        <p:nvPicPr>
          <p:cNvPr id="5" name="Picture 4" descr="A close up of text on a white background&#13;&#10;&#13;&#10;Description automatically generated">
            <a:extLst>
              <a:ext uri="{FF2B5EF4-FFF2-40B4-BE49-F238E27FC236}">
                <a16:creationId xmlns:a16="http://schemas.microsoft.com/office/drawing/2014/main" id="{FB8B0AF1-E4B5-3845-8171-814D7553917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071446"/>
            <a:ext cx="12192000" cy="378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996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9933-3BD0-3744-B23F-42F89F8E6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ASLR + DEP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2055F-8650-8748-9C4F-6B171AE0D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a value from GOT</a:t>
            </a:r>
          </a:p>
          <a:p>
            <a:pPr lvl="1"/>
            <a:r>
              <a:rPr lang="en-US" dirty="0"/>
              <a:t>Can get the address of puts()</a:t>
            </a:r>
          </a:p>
          <a:p>
            <a:endParaRPr lang="en-US" dirty="0"/>
          </a:p>
          <a:p>
            <a:r>
              <a:rPr lang="en-US" dirty="0"/>
              <a:t>Can you calculate the address of </a:t>
            </a:r>
            <a:r>
              <a:rPr lang="en-US" dirty="0" err="1"/>
              <a:t>execve</a:t>
            </a:r>
            <a:r>
              <a:rPr lang="en-US" dirty="0"/>
              <a:t>() or system() from puts?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pPr lvl="1"/>
            <a:r>
              <a:rPr lang="en-US" dirty="0"/>
              <a:t>Load </a:t>
            </a:r>
            <a:r>
              <a:rPr lang="en-US" dirty="0" err="1"/>
              <a:t>libc</a:t>
            </a:r>
            <a:r>
              <a:rPr lang="en-US" dirty="0"/>
              <a:t> and find offsets, diff, and calculate</a:t>
            </a:r>
          </a:p>
          <a:p>
            <a:endParaRPr lang="en-US" dirty="0"/>
          </a:p>
        </p:txBody>
      </p:sp>
      <p:pic>
        <p:nvPicPr>
          <p:cNvPr id="6" name="Picture 5" descr="A screenshot of a cell phone&#13;&#10;&#13;&#10;Description automatically generated">
            <a:extLst>
              <a:ext uri="{FF2B5EF4-FFF2-40B4-BE49-F238E27FC236}">
                <a16:creationId xmlns:a16="http://schemas.microsoft.com/office/drawing/2014/main" id="{86B8677A-580D-4A47-88B8-9B0FFB5C95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1441"/>
            <a:ext cx="12192000" cy="122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88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5B265-A310-0242-AE01-BF05FB14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– Week6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A25DA-4669-C64C-BF72-F99ABAAFC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sr-1</a:t>
            </a:r>
          </a:p>
          <a:p>
            <a:pPr lvl="1"/>
            <a:r>
              <a:rPr lang="en-US" dirty="0"/>
              <a:t>The program will perform a sequential read from the stack for you</a:t>
            </a:r>
          </a:p>
          <a:p>
            <a:pPr lvl="1"/>
            <a:r>
              <a:rPr lang="en-US" dirty="0"/>
              <a:t>Read addresses from the leak and exploit the vulnerability!</a:t>
            </a:r>
          </a:p>
          <a:p>
            <a:pPr lvl="1"/>
            <a:r>
              <a:rPr lang="en-US" dirty="0"/>
              <a:t>All protection enabled: ASLR + DEP + Stack-cookie + PIE</a:t>
            </a:r>
          </a:p>
          <a:p>
            <a:pPr lvl="1"/>
            <a:r>
              <a:rPr lang="en-US" dirty="0"/>
              <a:t>Steps: break stack cookie first, then kill ASLR on </a:t>
            </a:r>
            <a:r>
              <a:rPr lang="en-US" dirty="0" err="1"/>
              <a:t>libc</a:t>
            </a:r>
            <a:r>
              <a:rPr lang="en-US" dirty="0"/>
              <a:t>, call </a:t>
            </a:r>
            <a:r>
              <a:rPr lang="en-US" dirty="0" err="1"/>
              <a:t>execv</a:t>
            </a:r>
            <a:r>
              <a:rPr lang="en-US" dirty="0"/>
              <a:t>!</a:t>
            </a:r>
          </a:p>
          <a:p>
            <a:r>
              <a:rPr lang="en-US" dirty="0"/>
              <a:t>ar-2</a:t>
            </a:r>
          </a:p>
          <a:p>
            <a:pPr lvl="1"/>
            <a:r>
              <a:rPr lang="en-US" dirty="0"/>
              <a:t>You may perform arbitrary read</a:t>
            </a:r>
          </a:p>
          <a:p>
            <a:pPr lvl="2"/>
            <a:r>
              <a:rPr lang="en-US" dirty="0"/>
              <a:t>Can specify where to read and how many bytes to read</a:t>
            </a:r>
          </a:p>
          <a:p>
            <a:pPr lvl="1"/>
            <a:r>
              <a:rPr lang="en-US" dirty="0"/>
              <a:t>Read GOT of some functions to get the address of that function in </a:t>
            </a:r>
            <a:r>
              <a:rPr lang="en-US" dirty="0" err="1"/>
              <a:t>libc</a:t>
            </a:r>
            <a:endParaRPr lang="en-US" dirty="0"/>
          </a:p>
          <a:p>
            <a:pPr lvl="1"/>
            <a:r>
              <a:rPr lang="en-US" dirty="0"/>
              <a:t>Call system, </a:t>
            </a:r>
            <a:r>
              <a:rPr lang="en-US" dirty="0" err="1"/>
              <a:t>execve</a:t>
            </a:r>
            <a:r>
              <a:rPr lang="en-US" dirty="0"/>
              <a:t>, whatever you want!</a:t>
            </a:r>
          </a:p>
        </p:txBody>
      </p:sp>
    </p:spTree>
    <p:extLst>
      <p:ext uri="{BB962C8B-B14F-4D97-AF65-F5344CB8AC3E}">
        <p14:creationId xmlns:p14="http://schemas.microsoft.com/office/powerpoint/2010/main" val="754667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DCE8-11F5-F749-AE50-71E5E19D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Primitives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1EC9D-9D36-064A-91DC-154D0271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Arbitrary Write</a:t>
            </a:r>
          </a:p>
          <a:p>
            <a:pPr lvl="1"/>
            <a:r>
              <a:rPr lang="en-US" dirty="0"/>
              <a:t>Write on any address, any number of bytes</a:t>
            </a:r>
          </a:p>
          <a:p>
            <a:pPr lvl="1"/>
            <a:r>
              <a:rPr lang="en-US" dirty="0"/>
              <a:t>The attacker must know the address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Write 100 bytes of data to 0xffffd100 (somewhere in the stack)</a:t>
            </a:r>
          </a:p>
          <a:p>
            <a:pPr lvl="1"/>
            <a:r>
              <a:rPr lang="en-US" dirty="0"/>
              <a:t>Write 100 bytes of data to 0x8048500 (somewhere in the code section)</a:t>
            </a:r>
          </a:p>
          <a:p>
            <a:pPr lvl="1"/>
            <a:endParaRPr lang="en-US" dirty="0"/>
          </a:p>
          <a:p>
            <a:r>
              <a:rPr lang="en-US" dirty="0"/>
              <a:t>Can achieve control-flow hijacking</a:t>
            </a:r>
          </a:p>
          <a:p>
            <a:pPr lvl="1"/>
            <a:r>
              <a:rPr lang="en-US" dirty="0"/>
              <a:t>Overwrite return address</a:t>
            </a:r>
          </a:p>
          <a:p>
            <a:pPr lvl="1"/>
            <a:r>
              <a:rPr lang="en-US" dirty="0"/>
              <a:t>Overwrite frame pointer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Overwriting GOT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718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B97BA-0861-1948-BA2E-A68076BBC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Global Offset 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D29D5-AA0F-4C42-95D4-2D6AEB12BD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the address in GOT</a:t>
            </a:r>
          </a:p>
          <a:p>
            <a:r>
              <a:rPr lang="en-US" dirty="0"/>
              <a:t>Leak the address of </a:t>
            </a:r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r>
              <a:rPr lang="en-US" dirty="0"/>
              <a:t>Calculate the address of system() from the offset</a:t>
            </a:r>
          </a:p>
          <a:p>
            <a:endParaRPr lang="en-US" dirty="0"/>
          </a:p>
          <a:p>
            <a:r>
              <a:rPr lang="en-US" dirty="0"/>
              <a:t>Write that address system() to </a:t>
            </a:r>
            <a:r>
              <a:rPr lang="en-US" dirty="0" err="1"/>
              <a:t>printf’s</a:t>
            </a:r>
            <a:r>
              <a:rPr lang="en-US" dirty="0"/>
              <a:t> GOT</a:t>
            </a:r>
          </a:p>
          <a:p>
            <a:endParaRPr lang="en-US" dirty="0"/>
          </a:p>
          <a:p>
            <a:r>
              <a:rPr lang="en-US" dirty="0"/>
              <a:t>What will happen a program calls </a:t>
            </a:r>
            <a:r>
              <a:rPr lang="en-US" dirty="0" err="1"/>
              <a:t>printf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39630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ACEC-3B4B-7A44-A606-A6406573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ELF, PLT, GOT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5F397-5EA5-1F4C-8B44-475DC591A6C8}"/>
              </a:ext>
            </a:extLst>
          </p:cNvPr>
          <p:cNvSpPr/>
          <p:nvPr/>
        </p:nvSpPr>
        <p:spPr>
          <a:xfrm>
            <a:off x="6095999" y="4674828"/>
            <a:ext cx="1764649" cy="1847015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GOT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255588-7563-C742-A265-2E458897E40B}"/>
              </a:ext>
            </a:extLst>
          </p:cNvPr>
          <p:cNvSpPr/>
          <p:nvPr/>
        </p:nvSpPr>
        <p:spPr>
          <a:xfrm>
            <a:off x="6095997" y="3001643"/>
            <a:ext cx="1764649" cy="14024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Program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F67BC0-88EC-1B42-AA0D-18EF1A93D195}"/>
              </a:ext>
            </a:extLst>
          </p:cNvPr>
          <p:cNvSpPr/>
          <p:nvPr/>
        </p:nvSpPr>
        <p:spPr>
          <a:xfrm>
            <a:off x="6096000" y="688126"/>
            <a:ext cx="1764649" cy="20051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PLT</a:t>
            </a:r>
          </a:p>
          <a:p>
            <a:endParaRPr lang="en-US" sz="2400" dirty="0"/>
          </a:p>
          <a:p>
            <a:endParaRPr lang="en-US" sz="2400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28E53B-E3D4-AD49-B01F-FC662B8FF868}"/>
              </a:ext>
            </a:extLst>
          </p:cNvPr>
          <p:cNvSpPr/>
          <p:nvPr/>
        </p:nvSpPr>
        <p:spPr>
          <a:xfrm>
            <a:off x="6134102" y="111948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980AA0-850D-894E-A74F-7CDDBFEA68AA}"/>
              </a:ext>
            </a:extLst>
          </p:cNvPr>
          <p:cNvSpPr/>
          <p:nvPr/>
        </p:nvSpPr>
        <p:spPr>
          <a:xfrm>
            <a:off x="6134102" y="1599442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343374-5620-CF44-9274-955F562CD1FC}"/>
              </a:ext>
            </a:extLst>
          </p:cNvPr>
          <p:cNvSpPr/>
          <p:nvPr/>
        </p:nvSpPr>
        <p:spPr>
          <a:xfrm>
            <a:off x="6134101" y="205025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A5336-CDAE-CD4C-BF41-00F72FD7D738}"/>
              </a:ext>
            </a:extLst>
          </p:cNvPr>
          <p:cNvSpPr/>
          <p:nvPr/>
        </p:nvSpPr>
        <p:spPr>
          <a:xfrm>
            <a:off x="6207679" y="5134956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libc_printf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EE2935-86D2-8F4A-B59A-114AA1423CC7}"/>
              </a:ext>
            </a:extLst>
          </p:cNvPr>
          <p:cNvSpPr/>
          <p:nvPr/>
        </p:nvSpPr>
        <p:spPr>
          <a:xfrm>
            <a:off x="6217204" y="5558819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libc_strcpy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84D638-191D-9D4A-B75A-D2D6A4FF880A}"/>
              </a:ext>
            </a:extLst>
          </p:cNvPr>
          <p:cNvSpPr/>
          <p:nvPr/>
        </p:nvSpPr>
        <p:spPr>
          <a:xfrm>
            <a:off x="6217204" y="5990145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libc_read</a:t>
            </a:r>
            <a:endParaRPr lang="en-US" dirty="0"/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3CFF3A85-F1A0-6240-850D-776DCB9D92B9}"/>
              </a:ext>
            </a:extLst>
          </p:cNvPr>
          <p:cNvCxnSpPr>
            <a:stCxn id="8" idx="1"/>
            <a:endCxn id="12" idx="1"/>
          </p:cNvCxnSpPr>
          <p:nvPr/>
        </p:nvCxnSpPr>
        <p:spPr>
          <a:xfrm rot="10800000" flipH="1">
            <a:off x="6095996" y="1355444"/>
            <a:ext cx="38105" cy="2347438"/>
          </a:xfrm>
          <a:prstGeom prst="bentConnector3">
            <a:avLst>
              <a:gd name="adj1" fmla="val -599921"/>
            </a:avLst>
          </a:prstGeom>
          <a:ln w="50800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8103B977-86FA-F54B-ACEF-45AF3D88C579}"/>
              </a:ext>
            </a:extLst>
          </p:cNvPr>
          <p:cNvCxnSpPr>
            <a:cxnSpLocks/>
            <a:stCxn id="12" idx="3"/>
            <a:endCxn id="6" idx="3"/>
          </p:cNvCxnSpPr>
          <p:nvPr/>
        </p:nvCxnSpPr>
        <p:spPr>
          <a:xfrm flipH="1">
            <a:off x="7748966" y="1355444"/>
            <a:ext cx="111684" cy="3977617"/>
          </a:xfrm>
          <a:prstGeom prst="bentConnector3">
            <a:avLst>
              <a:gd name="adj1" fmla="val -204685"/>
            </a:avLst>
          </a:prstGeom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C26EBA6-A112-7543-A930-DCCEC084D0BA}"/>
              </a:ext>
            </a:extLst>
          </p:cNvPr>
          <p:cNvSpPr/>
          <p:nvPr/>
        </p:nvSpPr>
        <p:spPr>
          <a:xfrm>
            <a:off x="2298550" y="3687858"/>
            <a:ext cx="1764649" cy="2833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Libc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read()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695C0F-9FAB-BD4A-BC69-E866D7ACCCA6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3514250" y="4459124"/>
            <a:ext cx="2693429" cy="873937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83AC14-4C62-1C40-8ADC-DC0433933E65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3558567" y="4968562"/>
            <a:ext cx="2658637" cy="788362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B1EB41-39A0-0A4E-AEDB-B6C438B1CFF1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558565" y="5598335"/>
            <a:ext cx="2658639" cy="589915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F375C9-8D5C-7643-8117-6271C01D14FA}"/>
              </a:ext>
            </a:extLst>
          </p:cNvPr>
          <p:cNvSpPr txBox="1"/>
          <p:nvPr/>
        </p:nvSpPr>
        <p:spPr>
          <a:xfrm>
            <a:off x="4158997" y="1866825"/>
            <a:ext cx="1616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program</a:t>
            </a:r>
          </a:p>
          <a:p>
            <a:r>
              <a:rPr lang="en-US" dirty="0"/>
              <a:t>Calls a function</a:t>
            </a:r>
          </a:p>
          <a:p>
            <a:r>
              <a:rPr lang="en-US" dirty="0"/>
              <a:t>In PLT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3A13D6-1B1B-C94E-9108-05037ED95C65}"/>
              </a:ext>
            </a:extLst>
          </p:cNvPr>
          <p:cNvSpPr txBox="1"/>
          <p:nvPr/>
        </p:nvSpPr>
        <p:spPr>
          <a:xfrm>
            <a:off x="8207173" y="2050253"/>
            <a:ext cx="1826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PLT jumps to GOT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AA2E5E-D95D-E945-AEE6-A7AA3BBAFAFB}"/>
              </a:ext>
            </a:extLst>
          </p:cNvPr>
          <p:cNvSpPr txBox="1"/>
          <p:nvPr/>
        </p:nvSpPr>
        <p:spPr>
          <a:xfrm>
            <a:off x="4063199" y="6200031"/>
            <a:ext cx="2073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GOT stores </a:t>
            </a:r>
            <a:r>
              <a:rPr lang="en-US" dirty="0" err="1"/>
              <a:t>libc</a:t>
            </a:r>
            <a:r>
              <a:rPr lang="en-US" dirty="0"/>
              <a:t> </a:t>
            </a:r>
            <a:r>
              <a:rPr lang="en-US" dirty="0" err="1"/>
              <a:t>addr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14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ACEC-3B4B-7A44-A606-A6406573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ELF, PLT, GOT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5F397-5EA5-1F4C-8B44-475DC591A6C8}"/>
              </a:ext>
            </a:extLst>
          </p:cNvPr>
          <p:cNvSpPr/>
          <p:nvPr/>
        </p:nvSpPr>
        <p:spPr>
          <a:xfrm>
            <a:off x="6095999" y="4674828"/>
            <a:ext cx="1764649" cy="1847015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GOT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255588-7563-C742-A265-2E458897E40B}"/>
              </a:ext>
            </a:extLst>
          </p:cNvPr>
          <p:cNvSpPr/>
          <p:nvPr/>
        </p:nvSpPr>
        <p:spPr>
          <a:xfrm>
            <a:off x="6095997" y="3001643"/>
            <a:ext cx="1764649" cy="14024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Program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F67BC0-88EC-1B42-AA0D-18EF1A93D195}"/>
              </a:ext>
            </a:extLst>
          </p:cNvPr>
          <p:cNvSpPr/>
          <p:nvPr/>
        </p:nvSpPr>
        <p:spPr>
          <a:xfrm>
            <a:off x="6096000" y="688126"/>
            <a:ext cx="1764649" cy="20051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PLT</a:t>
            </a:r>
          </a:p>
          <a:p>
            <a:endParaRPr lang="en-US" sz="2400" dirty="0"/>
          </a:p>
          <a:p>
            <a:endParaRPr lang="en-US" sz="2400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28E53B-E3D4-AD49-B01F-FC662B8FF868}"/>
              </a:ext>
            </a:extLst>
          </p:cNvPr>
          <p:cNvSpPr/>
          <p:nvPr/>
        </p:nvSpPr>
        <p:spPr>
          <a:xfrm>
            <a:off x="6134102" y="111948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980AA0-850D-894E-A74F-7CDDBFEA68AA}"/>
              </a:ext>
            </a:extLst>
          </p:cNvPr>
          <p:cNvSpPr/>
          <p:nvPr/>
        </p:nvSpPr>
        <p:spPr>
          <a:xfrm>
            <a:off x="6134102" y="1599442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343374-5620-CF44-9274-955F562CD1FC}"/>
              </a:ext>
            </a:extLst>
          </p:cNvPr>
          <p:cNvSpPr/>
          <p:nvPr/>
        </p:nvSpPr>
        <p:spPr>
          <a:xfrm>
            <a:off x="6134101" y="205025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A5336-CDAE-CD4C-BF41-00F72FD7D738}"/>
              </a:ext>
            </a:extLst>
          </p:cNvPr>
          <p:cNvSpPr/>
          <p:nvPr/>
        </p:nvSpPr>
        <p:spPr>
          <a:xfrm>
            <a:off x="6207679" y="5134956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libc_printf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EE2935-86D2-8F4A-B59A-114AA1423CC7}"/>
              </a:ext>
            </a:extLst>
          </p:cNvPr>
          <p:cNvSpPr/>
          <p:nvPr/>
        </p:nvSpPr>
        <p:spPr>
          <a:xfrm>
            <a:off x="6217204" y="5558819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libc_strcpy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84D638-191D-9D4A-B75A-D2D6A4FF880A}"/>
              </a:ext>
            </a:extLst>
          </p:cNvPr>
          <p:cNvSpPr/>
          <p:nvPr/>
        </p:nvSpPr>
        <p:spPr>
          <a:xfrm>
            <a:off x="6217204" y="5990145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libc_read</a:t>
            </a:r>
            <a:endParaRPr lang="en-US" dirty="0"/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3CFF3A85-F1A0-6240-850D-776DCB9D92B9}"/>
              </a:ext>
            </a:extLst>
          </p:cNvPr>
          <p:cNvCxnSpPr>
            <a:stCxn id="8" idx="1"/>
            <a:endCxn id="12" idx="1"/>
          </p:cNvCxnSpPr>
          <p:nvPr/>
        </p:nvCxnSpPr>
        <p:spPr>
          <a:xfrm rot="10800000" flipH="1">
            <a:off x="6095996" y="1355444"/>
            <a:ext cx="38105" cy="2347438"/>
          </a:xfrm>
          <a:prstGeom prst="bentConnector3">
            <a:avLst>
              <a:gd name="adj1" fmla="val -599921"/>
            </a:avLst>
          </a:prstGeom>
          <a:ln w="50800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8103B977-86FA-F54B-ACEF-45AF3D88C579}"/>
              </a:ext>
            </a:extLst>
          </p:cNvPr>
          <p:cNvCxnSpPr>
            <a:cxnSpLocks/>
            <a:stCxn id="12" idx="3"/>
            <a:endCxn id="6" idx="3"/>
          </p:cNvCxnSpPr>
          <p:nvPr/>
        </p:nvCxnSpPr>
        <p:spPr>
          <a:xfrm flipH="1">
            <a:off x="7748966" y="1355444"/>
            <a:ext cx="111684" cy="3977617"/>
          </a:xfrm>
          <a:prstGeom prst="bentConnector3">
            <a:avLst>
              <a:gd name="adj1" fmla="val -204685"/>
            </a:avLst>
          </a:prstGeom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C26EBA6-A112-7543-A930-DCCEC084D0BA}"/>
              </a:ext>
            </a:extLst>
          </p:cNvPr>
          <p:cNvSpPr/>
          <p:nvPr/>
        </p:nvSpPr>
        <p:spPr>
          <a:xfrm>
            <a:off x="2298550" y="3687858"/>
            <a:ext cx="1764649" cy="2833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Libc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read()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695C0F-9FAB-BD4A-BC69-E866D7ACCCA6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3514250" y="4459124"/>
            <a:ext cx="2693429" cy="873937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83AC14-4C62-1C40-8ADC-DC0433933E65}"/>
              </a:ext>
            </a:extLst>
          </p:cNvPr>
          <p:cNvCxnSpPr>
            <a:cxnSpLocks/>
            <a:stCxn id="15" idx="1"/>
          </p:cNvCxnSpPr>
          <p:nvPr/>
        </p:nvCxnSpPr>
        <p:spPr>
          <a:xfrm flipH="1" flipV="1">
            <a:off x="3558567" y="4968562"/>
            <a:ext cx="2658637" cy="788362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AB1EB41-39A0-0A4E-AEDB-B6C438B1CFF1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558565" y="5598335"/>
            <a:ext cx="2658639" cy="589915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F375C9-8D5C-7643-8117-6271C01D14FA}"/>
              </a:ext>
            </a:extLst>
          </p:cNvPr>
          <p:cNvSpPr txBox="1"/>
          <p:nvPr/>
        </p:nvSpPr>
        <p:spPr>
          <a:xfrm>
            <a:off x="4158997" y="1866825"/>
            <a:ext cx="1616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program</a:t>
            </a:r>
          </a:p>
          <a:p>
            <a:r>
              <a:rPr lang="en-US" dirty="0"/>
              <a:t>Calls a function</a:t>
            </a:r>
          </a:p>
          <a:p>
            <a:r>
              <a:rPr lang="en-US" dirty="0"/>
              <a:t>In PLT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3A13D6-1B1B-C94E-9108-05037ED95C65}"/>
              </a:ext>
            </a:extLst>
          </p:cNvPr>
          <p:cNvSpPr txBox="1"/>
          <p:nvPr/>
        </p:nvSpPr>
        <p:spPr>
          <a:xfrm>
            <a:off x="8207173" y="2050253"/>
            <a:ext cx="1826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PLT jumps to GOT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AA2E5E-D95D-E945-AEE6-A7AA3BBAFAFB}"/>
              </a:ext>
            </a:extLst>
          </p:cNvPr>
          <p:cNvSpPr txBox="1"/>
          <p:nvPr/>
        </p:nvSpPr>
        <p:spPr>
          <a:xfrm>
            <a:off x="4063199" y="6200031"/>
            <a:ext cx="2073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GOT stores </a:t>
            </a:r>
            <a:r>
              <a:rPr lang="en-US" dirty="0" err="1"/>
              <a:t>libc</a:t>
            </a:r>
            <a:r>
              <a:rPr lang="en-US" dirty="0"/>
              <a:t> </a:t>
            </a:r>
            <a:r>
              <a:rPr lang="en-US" dirty="0" err="1"/>
              <a:t>addr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4BB80BD-78F5-2945-AC5B-5B00B5308995}"/>
              </a:ext>
            </a:extLst>
          </p:cNvPr>
          <p:cNvSpPr/>
          <p:nvPr/>
        </p:nvSpPr>
        <p:spPr>
          <a:xfrm>
            <a:off x="6217204" y="5130194"/>
            <a:ext cx="1541287" cy="396209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libc_SYSTEM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4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E3451-51F1-0C82-5F84-44743F65E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Schedules</a:t>
            </a:r>
          </a:p>
        </p:txBody>
      </p:sp>
      <p:pic>
        <p:nvPicPr>
          <p:cNvPr id="5" name="Content Placeholder 4" descr="Timeline&#10;&#10;Description automatically generated">
            <a:extLst>
              <a:ext uri="{FF2B5EF4-FFF2-40B4-BE49-F238E27FC236}">
                <a16:creationId xmlns:a16="http://schemas.microsoft.com/office/drawing/2014/main" id="{FCE79F63-C808-9C91-38AF-BFA8A4B88F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3165" y="1836135"/>
            <a:ext cx="9953422" cy="4351338"/>
          </a:xfrm>
        </p:spPr>
      </p:pic>
    </p:spTree>
    <p:extLst>
      <p:ext uri="{BB962C8B-B14F-4D97-AF65-F5344CB8AC3E}">
        <p14:creationId xmlns:p14="http://schemas.microsoft.com/office/powerpoint/2010/main" val="35685357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64978-123C-724A-B728-58DBD5D51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 with Arbitrary Write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EA6A4-36A7-E143-B83D-C9ECEB88D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GOT address is known for non-PIE</a:t>
            </a:r>
          </a:p>
          <a:p>
            <a:endParaRPr lang="en-US" dirty="0"/>
          </a:p>
          <a:p>
            <a:r>
              <a:rPr lang="en-US" dirty="0"/>
              <a:t>Choose one function that is called in the program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Overwrite the GOT of </a:t>
            </a:r>
            <a:r>
              <a:rPr lang="en-US" dirty="0" err="1"/>
              <a:t>printf</a:t>
            </a:r>
            <a:r>
              <a:rPr lang="en-US" dirty="0"/>
              <a:t> to system()</a:t>
            </a:r>
          </a:p>
          <a:p>
            <a:pPr lvl="1"/>
            <a:r>
              <a:rPr lang="en-US" dirty="0"/>
              <a:t>What will happen?</a:t>
            </a:r>
          </a:p>
          <a:p>
            <a:pPr lvl="1"/>
            <a:r>
              <a:rPr lang="en-US" dirty="0"/>
              <a:t>system(“Writing %</a:t>
            </a:r>
            <a:r>
              <a:rPr lang="en-US" dirty="0" err="1"/>
              <a:t>lu</a:t>
            </a:r>
            <a:r>
              <a:rPr lang="en-US" dirty="0"/>
              <a:t> bytes to %p\n”) -&gt; fails…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65633F8-84E5-B54E-8069-31D274F2CF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412" y="3429000"/>
            <a:ext cx="8915400" cy="135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55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0331-0518-E84C-9FE1-12FC2673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Arbitrary-Write-1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2AC4A-22A3-9C4C-A23C-08824E197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GOT of </a:t>
            </a:r>
            <a:r>
              <a:rPr lang="en-US" dirty="0" err="1"/>
              <a:t>printf</a:t>
            </a:r>
            <a:r>
              <a:rPr lang="en-US" dirty="0"/>
              <a:t> to to ‘</a:t>
            </a:r>
            <a:r>
              <a:rPr lang="en-US" dirty="0" err="1"/>
              <a:t>please_</a:t>
            </a:r>
            <a:r>
              <a:rPr lang="en-US" dirty="0" err="1">
                <a:latin typeface="Courier" pitchFamily="2" charset="0"/>
              </a:rPr>
              <a:t>execute_me</a:t>
            </a:r>
            <a:r>
              <a:rPr lang="en-US" dirty="0">
                <a:latin typeface="Courier" pitchFamily="2" charset="0"/>
              </a:rPr>
              <a:t>()</a:t>
            </a:r>
            <a:r>
              <a:rPr lang="en-US" dirty="0"/>
              <a:t>’ via arbitrary write capability!</a:t>
            </a:r>
          </a:p>
          <a:p>
            <a:endParaRPr lang="en-US" dirty="0"/>
          </a:p>
          <a:p>
            <a:r>
              <a:rPr lang="en-US" dirty="0" err="1"/>
              <a:t>Printf</a:t>
            </a:r>
            <a:r>
              <a:rPr lang="en-US" dirty="0"/>
              <a:t> after the buffer overflow vulnerability will run that function for you.</a:t>
            </a:r>
          </a:p>
        </p:txBody>
      </p:sp>
    </p:spTree>
    <p:extLst>
      <p:ext uri="{BB962C8B-B14F-4D97-AF65-F5344CB8AC3E}">
        <p14:creationId xmlns:p14="http://schemas.microsoft.com/office/powerpoint/2010/main" val="1888178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0331-0518-E84C-9FE1-12FC26735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Arbitrary-Write-2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2AC4A-22A3-9C4C-A23C-08824E197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contains both arbitrary-read and arbitrary-write vulnerability.</a:t>
            </a:r>
          </a:p>
          <a:p>
            <a:r>
              <a:rPr lang="en-US" dirty="0"/>
              <a:t>Exploit arbitrary read to get the address of </a:t>
            </a:r>
            <a:r>
              <a:rPr lang="en-US" dirty="0" err="1"/>
              <a:t>libc</a:t>
            </a:r>
            <a:r>
              <a:rPr lang="en-US" dirty="0"/>
              <a:t> function</a:t>
            </a:r>
          </a:p>
          <a:p>
            <a:pPr lvl="1"/>
            <a:r>
              <a:rPr lang="en-US" dirty="0"/>
              <a:t>Then calculate the address of system()</a:t>
            </a:r>
          </a:p>
          <a:p>
            <a:r>
              <a:rPr lang="en-US" dirty="0"/>
              <a:t>Exploit arbitrary write to overwrite the GOT of </a:t>
            </a:r>
            <a:r>
              <a:rPr lang="en-US" dirty="0" err="1"/>
              <a:t>printf</a:t>
            </a:r>
            <a:r>
              <a:rPr lang="en-US" dirty="0"/>
              <a:t> to system()</a:t>
            </a:r>
          </a:p>
          <a:p>
            <a:pPr lvl="1"/>
            <a:r>
              <a:rPr lang="en-US" sz="2200" dirty="0" err="1">
                <a:latin typeface="Courier" pitchFamily="2" charset="0"/>
              </a:rPr>
              <a:t>printf</a:t>
            </a:r>
            <a:r>
              <a:rPr lang="en-US" sz="2200" dirty="0">
                <a:latin typeface="Courier" pitchFamily="2" charset="0"/>
              </a:rPr>
              <a:t>("Writing %</a:t>
            </a:r>
            <a:r>
              <a:rPr lang="en-US" sz="2200" dirty="0" err="1">
                <a:latin typeface="Courier" pitchFamily="2" charset="0"/>
              </a:rPr>
              <a:t>lu</a:t>
            </a:r>
            <a:r>
              <a:rPr lang="en-US" sz="2200" dirty="0">
                <a:latin typeface="Courier" pitchFamily="2" charset="0"/>
              </a:rPr>
              <a:t> bytes to %p\n”);</a:t>
            </a:r>
          </a:p>
          <a:p>
            <a:pPr lvl="1"/>
            <a:r>
              <a:rPr lang="en-US" sz="2200" dirty="0">
                <a:latin typeface="Courier" pitchFamily="2" charset="0"/>
              </a:rPr>
              <a:t>system(“Writing %</a:t>
            </a:r>
            <a:r>
              <a:rPr lang="en-US" sz="2200" dirty="0" err="1">
                <a:latin typeface="Courier" pitchFamily="2" charset="0"/>
              </a:rPr>
              <a:t>lu</a:t>
            </a:r>
            <a:r>
              <a:rPr lang="en-US" sz="2200" dirty="0">
                <a:latin typeface="Courier" pitchFamily="2" charset="0"/>
              </a:rPr>
              <a:t> bytes to %p\n”);</a:t>
            </a:r>
          </a:p>
        </p:txBody>
      </p:sp>
    </p:spTree>
    <p:extLst>
      <p:ext uri="{BB962C8B-B14F-4D97-AF65-F5344CB8AC3E}">
        <p14:creationId xmlns:p14="http://schemas.microsoft.com/office/powerpoint/2010/main" val="209456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Assignment: Week-6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sz="2800" dirty="0"/>
              <a:t>Please solve challenges in the </a:t>
            </a:r>
            <a:r>
              <a:rPr lang="en-US" sz="2800" dirty="0">
                <a:latin typeface="Courier New" charset="0"/>
                <a:ea typeface="Courier New" charset="0"/>
                <a:cs typeface="Courier New" charset="0"/>
              </a:rPr>
              <a:t>/home/labs/week6 </a:t>
            </a:r>
            <a:r>
              <a:rPr lang="en-US" sz="2800" dirty="0"/>
              <a:t>directory</a:t>
            </a:r>
          </a:p>
          <a:p>
            <a:pPr lvl="1"/>
            <a:r>
              <a:rPr lang="en-US" dirty="0"/>
              <a:t>Hosted in vm-ctf2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>
                <a:solidFill>
                  <a:srgbClr val="000CFF"/>
                </a:solidFill>
              </a:rPr>
              <a:t>Due: 03/08 11:59pm</a:t>
            </a:r>
          </a:p>
        </p:txBody>
      </p:sp>
    </p:spTree>
    <p:extLst>
      <p:ext uri="{BB962C8B-B14F-4D97-AF65-F5344CB8AC3E}">
        <p14:creationId xmlns:p14="http://schemas.microsoft.com/office/powerpoint/2010/main" val="907794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D11D-4759-8CC7-28CA-74C41CEAF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CTF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2DDD-7D02-9626-5897-3E84FD5D9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15+ challenges</a:t>
            </a:r>
          </a:p>
          <a:p>
            <a:r>
              <a:rPr lang="en-US" dirty="0"/>
              <a:t>All extra credits</a:t>
            </a:r>
          </a:p>
          <a:p>
            <a:endParaRPr lang="en-US" dirty="0"/>
          </a:p>
          <a:p>
            <a:r>
              <a:rPr lang="en-US"/>
              <a:t>Awards </a:t>
            </a:r>
            <a:r>
              <a:rPr lang="en-US" dirty="0"/>
              <a:t>for 1</a:t>
            </a:r>
            <a:r>
              <a:rPr lang="en-US" baseline="30000" dirty="0"/>
              <a:t>st</a:t>
            </a:r>
            <a:r>
              <a:rPr lang="en-US" dirty="0"/>
              <a:t>, 2</a:t>
            </a:r>
            <a:r>
              <a:rPr lang="en-US" baseline="30000" dirty="0"/>
              <a:t>nd</a:t>
            </a:r>
            <a:r>
              <a:rPr lang="en-US" dirty="0"/>
              <a:t>, and 3</a:t>
            </a:r>
            <a:r>
              <a:rPr lang="en-US" baseline="30000" dirty="0"/>
              <a:t>rd</a:t>
            </a:r>
            <a:r>
              <a:rPr lang="en-US" dirty="0"/>
              <a:t> place</a:t>
            </a:r>
          </a:p>
          <a:p>
            <a:pPr lvl="1"/>
            <a:r>
              <a:rPr lang="en-US" dirty="0"/>
              <a:t>Prizes are scrambled</a:t>
            </a:r>
          </a:p>
        </p:txBody>
      </p:sp>
    </p:spTree>
    <p:extLst>
      <p:ext uri="{BB962C8B-B14F-4D97-AF65-F5344CB8AC3E}">
        <p14:creationId xmlns:p14="http://schemas.microsoft.com/office/powerpoint/2010/main" val="340185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Buffer Overflow and</a:t>
            </a:r>
            <a:br>
              <a:rPr lang="en-US" dirty="0"/>
            </a:br>
            <a:r>
              <a:rPr lang="en-US" dirty="0"/>
              <a:t>Control-flow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Buffer overflow: fill the buffer more than its size</a:t>
            </a:r>
          </a:p>
          <a:p>
            <a:pPr lvl="1"/>
            <a:r>
              <a:rPr lang="en-US" dirty="0"/>
              <a:t>Overwriting return address (saved %</a:t>
            </a:r>
            <a:r>
              <a:rPr lang="en-US" dirty="0" err="1"/>
              <a:t>eip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Overwriting frame pointer (saved %</a:t>
            </a:r>
            <a:r>
              <a:rPr lang="en-US" dirty="0" err="1"/>
              <a:t>ebp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Control-flow Hijacking</a:t>
            </a:r>
          </a:p>
          <a:p>
            <a:pPr lvl="1"/>
            <a:r>
              <a:rPr lang="en-US" dirty="0"/>
              <a:t>Return to some other functions</a:t>
            </a:r>
          </a:p>
          <a:p>
            <a:pPr lvl="1"/>
            <a:r>
              <a:rPr lang="en-US" dirty="0"/>
              <a:t>Return to shellcode</a:t>
            </a:r>
          </a:p>
          <a:p>
            <a:pPr lvl="1"/>
            <a:r>
              <a:rPr lang="en-US" dirty="0"/>
              <a:t>Return to ROP gadgets</a:t>
            </a:r>
          </a:p>
          <a:p>
            <a:pPr lvl="1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6BD8818A-FECD-754F-97F1-33ECEBC39E10}"/>
              </a:ext>
            </a:extLst>
          </p:cNvPr>
          <p:cNvCxnSpPr>
            <a:stCxn id="8" idx="1"/>
          </p:cNvCxnSpPr>
          <p:nvPr/>
        </p:nvCxnSpPr>
        <p:spPr>
          <a:xfrm rot="10800000">
            <a:off x="8967537" y="2679099"/>
            <a:ext cx="300772" cy="2480554"/>
          </a:xfrm>
          <a:prstGeom prst="bentConnector2">
            <a:avLst/>
          </a:prstGeom>
          <a:ln w="41275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F7112A82-BC79-1E40-8149-886E69562B8A}"/>
              </a:ext>
            </a:extLst>
          </p:cNvPr>
          <p:cNvSpPr/>
          <p:nvPr/>
        </p:nvSpPr>
        <p:spPr>
          <a:xfrm>
            <a:off x="9268300" y="4910966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AAAA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EA12A59-60B9-294D-926F-F112113E041D}"/>
              </a:ext>
            </a:extLst>
          </p:cNvPr>
          <p:cNvSpPr/>
          <p:nvPr/>
        </p:nvSpPr>
        <p:spPr>
          <a:xfrm>
            <a:off x="9268299" y="4414539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BBBB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8C26390-F524-284F-B6BC-41EC4F7EC6E7}"/>
              </a:ext>
            </a:extLst>
          </p:cNvPr>
          <p:cNvSpPr/>
          <p:nvPr/>
        </p:nvSpPr>
        <p:spPr>
          <a:xfrm>
            <a:off x="9268290" y="3917797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CCCC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A3990FD-0D64-A043-AFE9-DDCC0BD1E3F3}"/>
              </a:ext>
            </a:extLst>
          </p:cNvPr>
          <p:cNvSpPr/>
          <p:nvPr/>
        </p:nvSpPr>
        <p:spPr>
          <a:xfrm>
            <a:off x="9268289" y="2918805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DDDD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F7E79C-0A80-034B-B83B-209E0806FA01}"/>
              </a:ext>
            </a:extLst>
          </p:cNvPr>
          <p:cNvSpPr/>
          <p:nvPr/>
        </p:nvSpPr>
        <p:spPr>
          <a:xfrm>
            <a:off x="9268277" y="2421116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shellcode</a:t>
            </a:r>
          </a:p>
        </p:txBody>
      </p:sp>
    </p:spTree>
    <p:extLst>
      <p:ext uri="{BB962C8B-B14F-4D97-AF65-F5344CB8AC3E}">
        <p14:creationId xmlns:p14="http://schemas.microsoft.com/office/powerpoint/2010/main" val="194273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Control-flow Hijacking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Control-flow Hijacking</a:t>
            </a:r>
          </a:p>
          <a:p>
            <a:pPr lvl="1"/>
            <a:r>
              <a:rPr lang="en-US" dirty="0"/>
              <a:t>Return/jump/call to some other functions</a:t>
            </a:r>
          </a:p>
          <a:p>
            <a:pPr lvl="1"/>
            <a:r>
              <a:rPr lang="en-US" dirty="0"/>
              <a:t>Return/jump/call to shellcode</a:t>
            </a:r>
          </a:p>
          <a:p>
            <a:pPr lvl="1"/>
            <a:r>
              <a:rPr lang="en-US" dirty="0"/>
              <a:t>Return/jump/call to ROP gadgets</a:t>
            </a:r>
          </a:p>
          <a:p>
            <a:pPr lvl="1"/>
            <a:endParaRPr lang="en-US" dirty="0"/>
          </a:p>
          <a:p>
            <a:r>
              <a:rPr lang="en-US" dirty="0"/>
              <a:t>Attack targets</a:t>
            </a:r>
          </a:p>
          <a:p>
            <a:pPr lvl="1"/>
            <a:r>
              <a:rPr lang="en-US" dirty="0"/>
              <a:t>Return address</a:t>
            </a:r>
          </a:p>
          <a:p>
            <a:pPr lvl="1"/>
            <a:r>
              <a:rPr lang="en-US" dirty="0"/>
              <a:t>Global offset table (GOT)</a:t>
            </a:r>
          </a:p>
          <a:p>
            <a:pPr lvl="1"/>
            <a:r>
              <a:rPr lang="en-US" dirty="0"/>
              <a:t>Function pointer</a:t>
            </a:r>
          </a:p>
          <a:p>
            <a:pPr lvl="1"/>
            <a:r>
              <a:rPr lang="en-US" dirty="0"/>
              <a:t>Jump table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91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D0ACEC-3B4B-7A44-A606-A6406573F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ELF, PLT, GOT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35F397-5EA5-1F4C-8B44-475DC591A6C8}"/>
              </a:ext>
            </a:extLst>
          </p:cNvPr>
          <p:cNvSpPr/>
          <p:nvPr/>
        </p:nvSpPr>
        <p:spPr>
          <a:xfrm>
            <a:off x="6095999" y="4674828"/>
            <a:ext cx="1764649" cy="1847015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GOT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255588-7563-C742-A265-2E458897E40B}"/>
              </a:ext>
            </a:extLst>
          </p:cNvPr>
          <p:cNvSpPr/>
          <p:nvPr/>
        </p:nvSpPr>
        <p:spPr>
          <a:xfrm>
            <a:off x="6095997" y="3001643"/>
            <a:ext cx="1764649" cy="140247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Program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F67BC0-88EC-1B42-AA0D-18EF1A93D195}"/>
              </a:ext>
            </a:extLst>
          </p:cNvPr>
          <p:cNvSpPr/>
          <p:nvPr/>
        </p:nvSpPr>
        <p:spPr>
          <a:xfrm>
            <a:off x="6096000" y="688126"/>
            <a:ext cx="1764649" cy="2005123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PLT</a:t>
            </a:r>
          </a:p>
          <a:p>
            <a:endParaRPr lang="en-US" sz="2400" dirty="0"/>
          </a:p>
          <a:p>
            <a:endParaRPr lang="en-US" sz="2400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28E53B-E3D4-AD49-B01F-FC662B8FF868}"/>
              </a:ext>
            </a:extLst>
          </p:cNvPr>
          <p:cNvSpPr/>
          <p:nvPr/>
        </p:nvSpPr>
        <p:spPr>
          <a:xfrm>
            <a:off x="6134102" y="111948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980AA0-850D-894E-A74F-7CDDBFEA68AA}"/>
              </a:ext>
            </a:extLst>
          </p:cNvPr>
          <p:cNvSpPr/>
          <p:nvPr/>
        </p:nvSpPr>
        <p:spPr>
          <a:xfrm>
            <a:off x="6134102" y="1599442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8343374-5620-CF44-9274-955F562CD1FC}"/>
              </a:ext>
            </a:extLst>
          </p:cNvPr>
          <p:cNvSpPr/>
          <p:nvPr/>
        </p:nvSpPr>
        <p:spPr>
          <a:xfrm>
            <a:off x="6134101" y="2050253"/>
            <a:ext cx="1726548" cy="471922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read()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EA5336-CDAE-CD4C-BF41-00F72FD7D738}"/>
              </a:ext>
            </a:extLst>
          </p:cNvPr>
          <p:cNvSpPr/>
          <p:nvPr/>
        </p:nvSpPr>
        <p:spPr>
          <a:xfrm>
            <a:off x="6207679" y="5134956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_resolve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EE2935-86D2-8F4A-B59A-114AA1423CC7}"/>
              </a:ext>
            </a:extLst>
          </p:cNvPr>
          <p:cNvSpPr/>
          <p:nvPr/>
        </p:nvSpPr>
        <p:spPr>
          <a:xfrm>
            <a:off x="6217204" y="5558819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_resolve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84D638-191D-9D4A-B75A-D2D6A4FF880A}"/>
              </a:ext>
            </a:extLst>
          </p:cNvPr>
          <p:cNvSpPr/>
          <p:nvPr/>
        </p:nvSpPr>
        <p:spPr>
          <a:xfrm>
            <a:off x="6217204" y="5990145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_resolve</a:t>
            </a:r>
          </a:p>
        </p:txBody>
      </p:sp>
      <p:cxnSp>
        <p:nvCxnSpPr>
          <p:cNvPr id="18" name="Elbow Connector 17">
            <a:extLst>
              <a:ext uri="{FF2B5EF4-FFF2-40B4-BE49-F238E27FC236}">
                <a16:creationId xmlns:a16="http://schemas.microsoft.com/office/drawing/2014/main" id="{3CFF3A85-F1A0-6240-850D-776DCB9D92B9}"/>
              </a:ext>
            </a:extLst>
          </p:cNvPr>
          <p:cNvCxnSpPr>
            <a:stCxn id="8" idx="1"/>
            <a:endCxn id="12" idx="1"/>
          </p:cNvCxnSpPr>
          <p:nvPr/>
        </p:nvCxnSpPr>
        <p:spPr>
          <a:xfrm rot="10800000" flipH="1">
            <a:off x="6095996" y="1355444"/>
            <a:ext cx="38105" cy="2347438"/>
          </a:xfrm>
          <a:prstGeom prst="bentConnector3">
            <a:avLst>
              <a:gd name="adj1" fmla="val -599921"/>
            </a:avLst>
          </a:prstGeom>
          <a:ln w="50800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>
            <a:extLst>
              <a:ext uri="{FF2B5EF4-FFF2-40B4-BE49-F238E27FC236}">
                <a16:creationId xmlns:a16="http://schemas.microsoft.com/office/drawing/2014/main" id="{8103B977-86FA-F54B-ACEF-45AF3D88C579}"/>
              </a:ext>
            </a:extLst>
          </p:cNvPr>
          <p:cNvCxnSpPr>
            <a:cxnSpLocks/>
            <a:stCxn id="12" idx="3"/>
            <a:endCxn id="6" idx="3"/>
          </p:cNvCxnSpPr>
          <p:nvPr/>
        </p:nvCxnSpPr>
        <p:spPr>
          <a:xfrm flipH="1">
            <a:off x="7748966" y="1355444"/>
            <a:ext cx="111684" cy="3977617"/>
          </a:xfrm>
          <a:prstGeom prst="bentConnector3">
            <a:avLst>
              <a:gd name="adj1" fmla="val -204685"/>
            </a:avLst>
          </a:prstGeom>
          <a:ln w="5080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C26EBA6-A112-7543-A930-DCCEC084D0BA}"/>
              </a:ext>
            </a:extLst>
          </p:cNvPr>
          <p:cNvSpPr/>
          <p:nvPr/>
        </p:nvSpPr>
        <p:spPr>
          <a:xfrm>
            <a:off x="2298550" y="3687858"/>
            <a:ext cx="2182581" cy="283398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err="1"/>
              <a:t>Libc</a:t>
            </a:r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 err="1"/>
              <a:t>printf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 err="1"/>
              <a:t>strcpy</a:t>
            </a:r>
            <a:r>
              <a:rPr lang="en-US" dirty="0"/>
              <a:t>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read()</a:t>
            </a:r>
          </a:p>
          <a:p>
            <a:pPr algn="ctr"/>
            <a:r>
              <a:rPr lang="en-US" dirty="0"/>
              <a:t>…</a:t>
            </a:r>
          </a:p>
          <a:p>
            <a:pPr algn="ctr"/>
            <a:r>
              <a:rPr lang="en-US" dirty="0"/>
              <a:t>_</a:t>
            </a:r>
            <a:r>
              <a:rPr lang="en-US" dirty="0" err="1"/>
              <a:t>dl_dynamic_resolve</a:t>
            </a:r>
            <a:endParaRPr lang="en-US" dirty="0"/>
          </a:p>
          <a:p>
            <a:pPr algn="ctr"/>
            <a:endParaRPr lang="en-US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4695C0F-9FAB-BD4A-BC69-E866D7ACCCA6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4481131" y="5333061"/>
            <a:ext cx="1726548" cy="810564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FAF375C9-8D5C-7643-8117-6271C01D14FA}"/>
              </a:ext>
            </a:extLst>
          </p:cNvPr>
          <p:cNvSpPr txBox="1"/>
          <p:nvPr/>
        </p:nvSpPr>
        <p:spPr>
          <a:xfrm>
            <a:off x="4158997" y="1866825"/>
            <a:ext cx="1616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program</a:t>
            </a:r>
          </a:p>
          <a:p>
            <a:r>
              <a:rPr lang="en-US" dirty="0"/>
              <a:t>Calls a function</a:t>
            </a:r>
          </a:p>
          <a:p>
            <a:r>
              <a:rPr lang="en-US" dirty="0"/>
              <a:t>In PLT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03A13D6-1B1B-C94E-9108-05037ED95C65}"/>
              </a:ext>
            </a:extLst>
          </p:cNvPr>
          <p:cNvSpPr txBox="1"/>
          <p:nvPr/>
        </p:nvSpPr>
        <p:spPr>
          <a:xfrm>
            <a:off x="8207173" y="2050253"/>
            <a:ext cx="1826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PLT jumps to GOT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DAA2E5E-D95D-E945-AEE6-A7AA3BBAFAFB}"/>
              </a:ext>
            </a:extLst>
          </p:cNvPr>
          <p:cNvSpPr txBox="1"/>
          <p:nvPr/>
        </p:nvSpPr>
        <p:spPr>
          <a:xfrm>
            <a:off x="3338356" y="6514020"/>
            <a:ext cx="398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GOT stores </a:t>
            </a:r>
            <a:r>
              <a:rPr lang="en-US" dirty="0" err="1"/>
              <a:t>addr</a:t>
            </a:r>
            <a:r>
              <a:rPr lang="en-US" dirty="0"/>
              <a:t> of _</a:t>
            </a:r>
            <a:r>
              <a:rPr lang="en-US" dirty="0" err="1"/>
              <a:t>dl_dynamic_resolve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33B9B0-F4CE-6244-BA95-3520C8232285}"/>
              </a:ext>
            </a:extLst>
          </p:cNvPr>
          <p:cNvSpPr/>
          <p:nvPr/>
        </p:nvSpPr>
        <p:spPr>
          <a:xfrm>
            <a:off x="6217204" y="5127021"/>
            <a:ext cx="1541287" cy="396209"/>
          </a:xfrm>
          <a:prstGeom prst="rect">
            <a:avLst/>
          </a:prstGeom>
          <a:solidFill>
            <a:srgbClr val="7030A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7fa174b06800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BB9C229-79AB-344E-AED1-6F3A96F94A1E}"/>
              </a:ext>
            </a:extLst>
          </p:cNvPr>
          <p:cNvCxnSpPr>
            <a:cxnSpLocks/>
          </p:cNvCxnSpPr>
          <p:nvPr/>
        </p:nvCxnSpPr>
        <p:spPr>
          <a:xfrm flipH="1" flipV="1">
            <a:off x="3800475" y="4557713"/>
            <a:ext cx="2333623" cy="775348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115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Requirement for CFH?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Is buffer overflow the only way to achieve control-flow hijacking?</a:t>
            </a:r>
          </a:p>
          <a:p>
            <a:pPr lvl="1"/>
            <a:r>
              <a:rPr lang="en-US" dirty="0"/>
              <a:t>Overwriting return address (saved %</a:t>
            </a:r>
            <a:r>
              <a:rPr lang="en-US" dirty="0" err="1"/>
              <a:t>eip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Overwriting frame pointer (saved %</a:t>
            </a:r>
            <a:r>
              <a:rPr lang="en-US" dirty="0" err="1"/>
              <a:t>ebp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What we need is the capability to write on certain </a:t>
            </a:r>
            <a:r>
              <a:rPr lang="en-US" dirty="0" err="1"/>
              <a:t>addr</a:t>
            </a:r>
            <a:endParaRPr lang="en-US" dirty="0"/>
          </a:p>
          <a:p>
            <a:pPr lvl="1"/>
            <a:r>
              <a:rPr lang="en-US" dirty="0"/>
              <a:t>Arbitrary write!</a:t>
            </a:r>
          </a:p>
          <a:p>
            <a:pPr lvl="1"/>
            <a:endParaRPr lang="en-US" dirty="0"/>
          </a:p>
          <a:p>
            <a:r>
              <a:rPr lang="en-US" dirty="0"/>
              <a:t>Today we will learn arbitrary read/write</a:t>
            </a:r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26A887C-D86A-BE42-8D06-92EE96E416BD}"/>
              </a:ext>
            </a:extLst>
          </p:cNvPr>
          <p:cNvSpPr/>
          <p:nvPr/>
        </p:nvSpPr>
        <p:spPr>
          <a:xfrm>
            <a:off x="9277826" y="2936995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7CD1E7C-D34D-D24A-AE27-9A7A5BE54C40}"/>
              </a:ext>
            </a:extLst>
          </p:cNvPr>
          <p:cNvSpPr/>
          <p:nvPr/>
        </p:nvSpPr>
        <p:spPr>
          <a:xfrm>
            <a:off x="9277826" y="2440568"/>
            <a:ext cx="1764649" cy="496111"/>
          </a:xfrm>
          <a:prstGeom prst="rect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</p:spTree>
    <p:extLst>
      <p:ext uri="{BB962C8B-B14F-4D97-AF65-F5344CB8AC3E}">
        <p14:creationId xmlns:p14="http://schemas.microsoft.com/office/powerpoint/2010/main" val="700329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FDCE8-11F5-F749-AE50-71E5E19DF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 Primitives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1EC9D-9D36-064A-91DC-154D0271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Arbitrary Read</a:t>
            </a:r>
          </a:p>
          <a:p>
            <a:pPr lvl="1"/>
            <a:r>
              <a:rPr lang="en-US" dirty="0"/>
              <a:t>Read from any address A, any number N of bytes</a:t>
            </a:r>
          </a:p>
          <a:p>
            <a:pPr lvl="1"/>
            <a:r>
              <a:rPr lang="en-US" dirty="0"/>
              <a:t>The attacker must know the address A</a:t>
            </a:r>
          </a:p>
          <a:p>
            <a:pPr lvl="1"/>
            <a:endParaRPr lang="en-US" dirty="0"/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Read 100 bytes from 0xffffd100 (somewhere in the stack)</a:t>
            </a:r>
          </a:p>
          <a:p>
            <a:pPr lvl="1"/>
            <a:r>
              <a:rPr lang="en-US" dirty="0"/>
              <a:t>Read 100 bytes from 0x8048500 (somewhere in the code section)</a:t>
            </a:r>
          </a:p>
          <a:p>
            <a:pPr lvl="1"/>
            <a:endParaRPr lang="en-US" dirty="0"/>
          </a:p>
          <a:p>
            <a:r>
              <a:rPr lang="en-US" dirty="0"/>
              <a:t>Can this break:</a:t>
            </a:r>
          </a:p>
          <a:p>
            <a:pPr lvl="1"/>
            <a:r>
              <a:rPr lang="en-US" dirty="0"/>
              <a:t>Stack-Cookie?</a:t>
            </a:r>
          </a:p>
          <a:p>
            <a:pPr lvl="1"/>
            <a:r>
              <a:rPr lang="en-US" dirty="0"/>
              <a:t>ASLR?	</a:t>
            </a:r>
          </a:p>
          <a:p>
            <a:pPr lvl="1"/>
            <a:r>
              <a:rPr lang="en-US" dirty="0"/>
              <a:t>DEP?</a:t>
            </a:r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EA8AB30C-78B8-3749-AC53-B100F4A732E6}"/>
              </a:ext>
            </a:extLst>
          </p:cNvPr>
          <p:cNvSpPr/>
          <p:nvPr/>
        </p:nvSpPr>
        <p:spPr>
          <a:xfrm>
            <a:off x="3629023" y="5086350"/>
            <a:ext cx="283464" cy="283464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6D0ACBBD-11C6-F74A-A100-A56789DA2A0A}"/>
              </a:ext>
            </a:extLst>
          </p:cNvPr>
          <p:cNvSpPr/>
          <p:nvPr/>
        </p:nvSpPr>
        <p:spPr>
          <a:xfrm>
            <a:off x="3629023" y="5440717"/>
            <a:ext cx="283464" cy="283464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ABDAD5F2-DFBD-1D43-BACC-C75C81BC913C}"/>
              </a:ext>
            </a:extLst>
          </p:cNvPr>
          <p:cNvSpPr/>
          <p:nvPr/>
        </p:nvSpPr>
        <p:spPr>
          <a:xfrm>
            <a:off x="3629023" y="5795084"/>
            <a:ext cx="283464" cy="283464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89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DB2D-39A0-B24B-83A0-01169A134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Stack-Cookie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74FB7-01DE-D641-BE8E-FC682831F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cookie value is on the stack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Sequential read can break stack-cookie easily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07F001-EE05-F848-BADD-4C7F1ABF3F59}"/>
              </a:ext>
            </a:extLst>
          </p:cNvPr>
          <p:cNvSpPr/>
          <p:nvPr/>
        </p:nvSpPr>
        <p:spPr>
          <a:xfrm>
            <a:off x="9268305" y="3424212"/>
            <a:ext cx="1764649" cy="496111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COOKIE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1BE835-F2BC-D640-8593-EBE7DA05C986}"/>
              </a:ext>
            </a:extLst>
          </p:cNvPr>
          <p:cNvSpPr/>
          <p:nvPr/>
        </p:nvSpPr>
        <p:spPr>
          <a:xfrm>
            <a:off x="9268307" y="392000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519A89-4745-6442-B318-9D636CF2E911}"/>
              </a:ext>
            </a:extLst>
          </p:cNvPr>
          <p:cNvSpPr/>
          <p:nvPr/>
        </p:nvSpPr>
        <p:spPr>
          <a:xfrm>
            <a:off x="9268308" y="4416749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1E2199-3106-8345-8CB0-E2C509AFE6D2}"/>
              </a:ext>
            </a:extLst>
          </p:cNvPr>
          <p:cNvSpPr/>
          <p:nvPr/>
        </p:nvSpPr>
        <p:spPr>
          <a:xfrm>
            <a:off x="9268309" y="4911597"/>
            <a:ext cx="1764649" cy="496111"/>
          </a:xfrm>
          <a:prstGeom prst="rect">
            <a:avLst/>
          </a:pr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85B45B-8C6D-484E-A0C1-A32012FD51AF}"/>
              </a:ext>
            </a:extLst>
          </p:cNvPr>
          <p:cNvSpPr/>
          <p:nvPr/>
        </p:nvSpPr>
        <p:spPr>
          <a:xfrm>
            <a:off x="9268301" y="2927470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SAVED %</a:t>
            </a:r>
            <a:r>
              <a:rPr lang="en-US" dirty="0" err="1"/>
              <a:t>ebp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EA5D5A-91B6-8A43-80E9-ECDBB675319A}"/>
              </a:ext>
            </a:extLst>
          </p:cNvPr>
          <p:cNvSpPr/>
          <p:nvPr/>
        </p:nvSpPr>
        <p:spPr>
          <a:xfrm>
            <a:off x="9268301" y="2431044"/>
            <a:ext cx="1764649" cy="496111"/>
          </a:xfrm>
          <a:prstGeom prst="rect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RETURN ADDR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F7BC029F-F565-5742-A0E5-ADF33EA5D90D}"/>
              </a:ext>
            </a:extLst>
          </p:cNvPr>
          <p:cNvSpPr/>
          <p:nvPr/>
        </p:nvSpPr>
        <p:spPr>
          <a:xfrm>
            <a:off x="8458201" y="3483820"/>
            <a:ext cx="657225" cy="3768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Elbow Connector 12">
            <a:extLst>
              <a:ext uri="{FF2B5EF4-FFF2-40B4-BE49-F238E27FC236}">
                <a16:creationId xmlns:a16="http://schemas.microsoft.com/office/drawing/2014/main" id="{A12E71E1-44BA-E547-9F8D-D840C4BEE12A}"/>
              </a:ext>
            </a:extLst>
          </p:cNvPr>
          <p:cNvCxnSpPr/>
          <p:nvPr/>
        </p:nvCxnSpPr>
        <p:spPr>
          <a:xfrm rot="10800000">
            <a:off x="8967537" y="2679099"/>
            <a:ext cx="300772" cy="2480554"/>
          </a:xfrm>
          <a:prstGeom prst="bentConnector2">
            <a:avLst/>
          </a:prstGeom>
          <a:ln w="41275">
            <a:solidFill>
              <a:srgbClr val="000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61997E9-0042-A548-A84A-FEB638D0C27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2553437"/>
            <a:ext cx="6912250" cy="118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4623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11662</TotalTime>
  <Words>996</Words>
  <Application>Microsoft Macintosh PowerPoint</Application>
  <PresentationFormat>Widescreen</PresentationFormat>
  <Paragraphs>283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Courier</vt:lpstr>
      <vt:lpstr>Courier New</vt:lpstr>
      <vt:lpstr>Kannada MN</vt:lpstr>
      <vt:lpstr>Office Theme</vt:lpstr>
      <vt:lpstr>Cyber Attacks &amp; Defense</vt:lpstr>
      <vt:lpstr>Schedules</vt:lpstr>
      <vt:lpstr>Final CTF</vt:lpstr>
      <vt:lpstr>Buffer Overflow and Control-flow Hijacking</vt:lpstr>
      <vt:lpstr>Control-flow Hijacking</vt:lpstr>
      <vt:lpstr>ELF, PLT, GOT</vt:lpstr>
      <vt:lpstr>What is the Requirement for CFH?</vt:lpstr>
      <vt:lpstr>Attack Primitives </vt:lpstr>
      <vt:lpstr>Breaking Stack-Cookie</vt:lpstr>
      <vt:lpstr>Example of Sequential Read</vt:lpstr>
      <vt:lpstr>Breaking Stack-Cookie</vt:lpstr>
      <vt:lpstr>Breaking ASLR</vt:lpstr>
      <vt:lpstr>Breaking ASLR + DEP</vt:lpstr>
      <vt:lpstr>Breaking ASLR + DEP</vt:lpstr>
      <vt:lpstr>Challenges – Week6</vt:lpstr>
      <vt:lpstr>Attack Primitives </vt:lpstr>
      <vt:lpstr>Attacking Global Offset Table</vt:lpstr>
      <vt:lpstr>ELF, PLT, GOT</vt:lpstr>
      <vt:lpstr>ELF, PLT, GOT</vt:lpstr>
      <vt:lpstr>Attacks with Arbitrary Write</vt:lpstr>
      <vt:lpstr>Arbitrary-Write-1</vt:lpstr>
      <vt:lpstr>Arbitrary-Write-2</vt:lpstr>
      <vt:lpstr>Assignment: Week-6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Capture-the-Flag (CTF)</dc:title>
  <dc:creator>Jang, Yeong Jin</dc:creator>
  <cp:lastModifiedBy>Jang, Yeong Jin</cp:lastModifiedBy>
  <cp:revision>372</cp:revision>
  <cp:lastPrinted>2018-11-13T21:52:44Z</cp:lastPrinted>
  <dcterms:created xsi:type="dcterms:W3CDTF">2017-09-28T02:46:11Z</dcterms:created>
  <dcterms:modified xsi:type="dcterms:W3CDTF">2023-02-20T17:53:31Z</dcterms:modified>
</cp:coreProperties>
</file>